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4" r:id="rId2"/>
    <p:sldId id="297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29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99"/>
    <a:srgbClr val="FFCC99"/>
    <a:srgbClr val="FFFF99"/>
    <a:srgbClr val="FFCCFF"/>
    <a:srgbClr val="339933"/>
    <a:srgbClr val="99003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48E5-3C92-4A60-B080-CE5B980C45C4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F819-CEC8-4EE1-B3BE-108358CE7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1262-2B89-4801-8D37-42D2BBA2F399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9B7C-5358-4FB6-BAFE-13914AED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17F1-0914-4022-97A8-F3C812050D4C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B45C-1D9A-4B82-B0F6-1F51F0D3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88D1-C3D1-461D-B183-F89279FEC219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D0F5-8271-400D-8480-E1E7EFAFF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D664-387B-471A-BA8C-0C59E8446038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9770-A1F7-4BD8-87B2-DF1191D9A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5E25-839B-4A0A-BED4-8CBB20B82566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E58C-E1FE-4863-AF78-D05ABC6A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9386-11EC-40FD-9A92-485262A06C41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8DE0-78DE-4459-AACF-D896A882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E152-6BCB-4D4B-9627-66A6CADCAAF0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CE81-1312-41EE-9EE9-2E888CDA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2112-F650-4F71-ABCA-9A4ED91E9BC4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12B1-42A1-4413-9DF7-0BF983B48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F63E-6629-47D2-B5DE-F7FFAA9348D6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CA33-0493-4B59-82F5-44F4D3247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8C6274-A8BE-4E19-9A69-818B7C63D8D5}" type="datetimeFigureOut">
              <a:rPr lang="ru-RU"/>
              <a:pPr>
                <a:defRPr/>
              </a:pPr>
              <a:t>15.08.2019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9626D-BFBC-493B-BBF5-0BA54B7A0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</p:sldLayoutIdLst>
  <p:transition spd="slow">
    <p:wheel spokes="8"/>
    <p:sndAc>
      <p:stSnd>
        <p:snd r:embed="rId12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2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7915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 днем рождения, любимый институт!</a:t>
            </a:r>
          </a:p>
        </p:txBody>
      </p:sp>
      <p:pic>
        <p:nvPicPr>
          <p:cNvPr id="12290" name="Picture 5" descr="рожд нед 2013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777716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i 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14033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р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825" y="4508500"/>
            <a:ext cx="17811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920038" y="6453188"/>
            <a:ext cx="1223962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990033"/>
                </a:solidFill>
              </a:rPr>
              <a:t>15 мая 2019</a:t>
            </a: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7950" y="188913"/>
            <a:ext cx="8928100" cy="6715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8 лет</a:t>
            </a:r>
            <a:r>
              <a:rPr lang="ru-RU" b="1">
                <a:solidFill>
                  <a:srgbClr val="990033"/>
                </a:solidFill>
              </a:rPr>
              <a:t> – это еще только приближение к подростковому возрасту. Желаем нашему институту  взрослеть без кризисов этого чудесного этапа жизни!  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0" y="5445125"/>
            <a:ext cx="7885113" cy="854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Дорогие друзья!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Приглашаем вас на наши программы!  До новых встреч!</a:t>
            </a:r>
          </a:p>
        </p:txBody>
      </p:sp>
      <p:pic>
        <p:nvPicPr>
          <p:cNvPr id="21511" name="Picture 7" descr="11-2015год Тиях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69975"/>
            <a:ext cx="6337300" cy="4078288"/>
          </a:xfrm>
          <a:prstGeom prst="rect">
            <a:avLst/>
          </a:prstGeom>
          <a:noFill/>
        </p:spPr>
      </p:pic>
      <p:pic>
        <p:nvPicPr>
          <p:cNvPr id="21512" name="Picture 14" descr="ulubka_dvo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221163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Svidetelst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2997200"/>
            <a:ext cx="2159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50825" y="390525"/>
            <a:ext cx="8497888" cy="225742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/>
              <a:t>      </a:t>
            </a:r>
          </a:p>
          <a:p>
            <a:pPr algn="ctr"/>
            <a:r>
              <a:rPr lang="ru-RU"/>
              <a:t>   </a:t>
            </a:r>
            <a:r>
              <a:rPr lang="ru-RU" sz="2000" b="1">
                <a:solidFill>
                  <a:srgbClr val="FFFF99"/>
                </a:solidFill>
              </a:rPr>
              <a:t>13 мая 2011г – день рождения Института Дианализа</a:t>
            </a:r>
          </a:p>
          <a:p>
            <a:pPr algn="ctr"/>
            <a:r>
              <a:rPr lang="ru-RU" sz="2000" b="1">
                <a:solidFill>
                  <a:srgbClr val="FFFF99"/>
                </a:solidFill>
              </a:rPr>
              <a:t>      </a:t>
            </a:r>
          </a:p>
          <a:p>
            <a:r>
              <a:rPr lang="ru-RU" b="1">
                <a:solidFill>
                  <a:srgbClr val="FFFF99"/>
                </a:solidFill>
              </a:rPr>
              <a:t> Автономная некоммерческая организация </a:t>
            </a:r>
            <a:r>
              <a:rPr lang="ru-RU">
                <a:solidFill>
                  <a:srgbClr val="FFFF99"/>
                </a:solidFill>
              </a:rPr>
              <a:t>создана в целях   оказания услуг, направленных на развитие отечественной системы </a:t>
            </a:r>
            <a:r>
              <a:rPr lang="ru-RU" b="1">
                <a:solidFill>
                  <a:srgbClr val="FFFF99"/>
                </a:solidFill>
              </a:rPr>
              <a:t>психологической помощи</a:t>
            </a:r>
            <a:r>
              <a:rPr lang="ru-RU">
                <a:solidFill>
                  <a:srgbClr val="FFFF99"/>
                </a:solidFill>
              </a:rPr>
              <a:t>, охраны здоровья граждан, </a:t>
            </a:r>
            <a:r>
              <a:rPr lang="ru-RU" b="1">
                <a:solidFill>
                  <a:srgbClr val="FFFF99"/>
                </a:solidFill>
              </a:rPr>
              <a:t>укрепление института семьи и брака</a:t>
            </a:r>
            <a:r>
              <a:rPr lang="ru-RU">
                <a:solidFill>
                  <a:srgbClr val="FFFF99"/>
                </a:solidFill>
              </a:rPr>
              <a:t>, с опорой на ценности и традиции российского общества</a:t>
            </a:r>
            <a:r>
              <a:rPr lang="ru-RU" i="1">
                <a:solidFill>
                  <a:srgbClr val="FFFF99"/>
                </a:solidFill>
              </a:rPr>
              <a:t>.</a:t>
            </a:r>
            <a:endParaRPr lang="ru-RU">
              <a:solidFill>
                <a:srgbClr val="FFFF99"/>
              </a:solidFill>
            </a:endParaRPr>
          </a:p>
          <a:p>
            <a:pPr algn="ctr"/>
            <a:r>
              <a:rPr lang="ru-RU"/>
              <a:t> </a:t>
            </a:r>
          </a:p>
        </p:txBody>
      </p:sp>
      <p:pic>
        <p:nvPicPr>
          <p:cNvPr id="13315" name="Picture 8" descr="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141663"/>
            <a:ext cx="178435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val 11"/>
          <p:cNvSpPr>
            <a:spLocks noChangeArrowheads="1"/>
          </p:cNvSpPr>
          <p:nvPr/>
        </p:nvSpPr>
        <p:spPr bwMode="auto">
          <a:xfrm>
            <a:off x="395288" y="3357563"/>
            <a:ext cx="2879725" cy="23034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12" descr="DA_logo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906838"/>
            <a:ext cx="1800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1160462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99"/>
                </a:solidFill>
              </a:rPr>
              <a:t>      Институт Дианализа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</a:rPr>
              <a:t>                                </a:t>
            </a:r>
            <a:r>
              <a:rPr lang="ru-RU" sz="2800" b="1">
                <a:solidFill>
                  <a:srgbClr val="FFFF99"/>
                </a:solidFill>
              </a:rPr>
              <a:t>представляет свои программы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23850" y="2205038"/>
            <a:ext cx="67675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 "Мастерской дианализа" проводится  обучение эффективным практическим навыкам дианалитического консультирования, а также использование этих навыков для организации и улучшения собственной жизни.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3850" y="1484313"/>
            <a:ext cx="4321175" cy="4572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99"/>
                </a:solidFill>
              </a:rPr>
              <a:t>1. </a:t>
            </a:r>
            <a:r>
              <a:rPr lang="ru-RU" sz="2400" b="1">
                <a:solidFill>
                  <a:srgbClr val="FFFF99"/>
                </a:solidFill>
              </a:rPr>
              <a:t>"Мастерская Дианализа"</a:t>
            </a: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4365625"/>
            <a:ext cx="4787900" cy="4572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99"/>
                </a:solidFill>
              </a:rPr>
              <a:t> </a:t>
            </a:r>
            <a:r>
              <a:rPr lang="ru-RU" sz="2400" b="1">
                <a:solidFill>
                  <a:srgbClr val="FFFF99"/>
                </a:solidFill>
              </a:rPr>
              <a:t>Дианалитическая супервизия</a:t>
            </a:r>
            <a:endParaRPr lang="ru-RU" sz="2400">
              <a:solidFill>
                <a:srgbClr val="FFFF99"/>
              </a:solidFill>
            </a:endParaRPr>
          </a:p>
        </p:txBody>
      </p:sp>
      <p:pic>
        <p:nvPicPr>
          <p:cNvPr id="14341" name="Picture 9" descr="nov_1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292600"/>
            <a:ext cx="4032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5000636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Участникам </a:t>
            </a:r>
            <a:r>
              <a:rPr lang="ru-RU" sz="1600" b="1" dirty="0" err="1" smtClean="0"/>
              <a:t>супервизии</a:t>
            </a:r>
            <a:r>
              <a:rPr lang="ru-RU" sz="1600" b="1" dirty="0" smtClean="0"/>
              <a:t> предоставляется возможность на практике отработать навыки </a:t>
            </a:r>
            <a:r>
              <a:rPr lang="ru-RU" sz="1600" b="1" dirty="0" err="1" smtClean="0"/>
              <a:t>дианалитического</a:t>
            </a:r>
            <a:r>
              <a:rPr lang="ru-RU" sz="1600" b="1" dirty="0" smtClean="0"/>
              <a:t> консультирования по протоколу </a:t>
            </a:r>
            <a:r>
              <a:rPr lang="ru-RU" sz="1600" b="1" dirty="0" err="1" smtClean="0"/>
              <a:t>дианализа</a:t>
            </a:r>
            <a:r>
              <a:rPr lang="ru-RU" sz="1600" b="1" dirty="0" smtClean="0"/>
              <a:t> под руководством опытных супервизоров.</a:t>
            </a:r>
            <a:endParaRPr lang="ru-RU" sz="1600" b="1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2. Программа "Умный брак.  Брачные отношения как жизнь с Другой личностью" 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64087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рекомендована тем,  </a:t>
            </a:r>
            <a:endParaRPr lang="ru-RU"/>
          </a:p>
          <a:p>
            <a:r>
              <a:rPr lang="ru-RU"/>
              <a:t>-  кто только планирует вступить в брак; </a:t>
            </a:r>
            <a:br>
              <a:rPr lang="ru-RU"/>
            </a:br>
            <a:r>
              <a:rPr lang="ru-RU"/>
              <a:t>-  кто состоит в браке и хочет его поддерживать и развивать; </a:t>
            </a:r>
            <a:br>
              <a:rPr lang="ru-RU"/>
            </a:br>
            <a:r>
              <a:rPr lang="ru-RU"/>
              <a:t>- кто имеет негативный опыт брака и хочет провести «работу над ошибками» и изменить свою жизнь к лучшему. 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3968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3. "Дианалитическая мастерская принятия точных решений"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0" y="4724400"/>
            <a:ext cx="6804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·  Как работает наш разум и тело при принятии решений? </a:t>
            </a:r>
          </a:p>
          <a:p>
            <a:r>
              <a:rPr lang="ru-RU"/>
              <a:t>·  Когнитивные искажения при принятии решений и как их избежать. </a:t>
            </a:r>
          </a:p>
          <a:p>
            <a:r>
              <a:rPr lang="ru-RU"/>
              <a:t>·  Базовые заблуждения (блуд ума), их влияние на принятие решений. Какой путь верный? </a:t>
            </a:r>
          </a:p>
          <a:p>
            <a:r>
              <a:rPr lang="ru-RU"/>
              <a:t>·  Моя картина мира, и как она влияет на принятие решений?</a:t>
            </a:r>
          </a:p>
        </p:txBody>
      </p:sp>
      <p:pic>
        <p:nvPicPr>
          <p:cNvPr id="15365" name="Picture 8" descr="prinjtie_resheni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81525"/>
            <a:ext cx="25558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brachni_ring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052513"/>
            <a:ext cx="16398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10048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99"/>
                </a:solidFill>
              </a:rPr>
              <a:t>    </a:t>
            </a:r>
            <a:r>
              <a:rPr lang="ru-RU" sz="2000" b="1">
                <a:solidFill>
                  <a:srgbClr val="FFFF99"/>
                </a:solidFill>
              </a:rPr>
              <a:t>4. «Школа» для родителей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           </a:t>
            </a:r>
            <a:r>
              <a:rPr lang="ru-RU" sz="2400" b="1">
                <a:solidFill>
                  <a:srgbClr val="FFFF99"/>
                </a:solidFill>
              </a:rPr>
              <a:t>Программа:  «Счастье начинается в семье» </a:t>
            </a:r>
          </a:p>
        </p:txBody>
      </p:sp>
      <p:pic>
        <p:nvPicPr>
          <p:cNvPr id="16386" name="Picture 5" descr="semy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30972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851275" y="1773238"/>
            <a:ext cx="48974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/>
              <a:t> Возможно ли  воспитание без наказания?  </a:t>
            </a:r>
          </a:p>
          <a:p>
            <a:pPr>
              <a:buFontTx/>
              <a:buChar char="-"/>
            </a:pPr>
            <a:r>
              <a:rPr lang="ru-RU" b="1"/>
              <a:t> Что значит, относиться к ребенку как к Личности?  </a:t>
            </a:r>
          </a:p>
          <a:p>
            <a:pPr>
              <a:buFontTx/>
              <a:buChar char="-"/>
            </a:pPr>
            <a:r>
              <a:rPr lang="ru-RU" b="1"/>
              <a:t> Почему один заданный ребенку вопрос может оказаться полезнее 10 советов или замечаний?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86407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Ответы на эти и другие волнующие Вас вопросы Вы получите, участвуя в тренингах для родителей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68313" y="5445125"/>
            <a:ext cx="8424862" cy="64135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«Развитие психологического иммунитета у ребенка в семье как основы здоровья и профилактики зависимого поведения»</a:t>
            </a: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484438" y="5013325"/>
            <a:ext cx="400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Развернутое</a:t>
            </a:r>
            <a:r>
              <a:rPr lang="ru-RU"/>
              <a:t> название программы: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264025" y="6400800"/>
            <a:ext cx="376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Посмотрите видеоролик: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0" y="404813"/>
            <a:ext cx="9144000" cy="8540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5. «Музыкально-релаксационная терапия»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                                                     профессор В.Ю. Завьялов</a:t>
            </a:r>
          </a:p>
        </p:txBody>
      </p:sp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179388" y="5516563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"Цель - выработка устойчивого навыка речевой находчивости в психотерапии любого формата: анализ, суггестия, поддержка личности, обучение здоровым навыкам, конфликтология, когнитивистика, контроль поведения, арете-терапия и прочее."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0" y="3213100"/>
            <a:ext cx="539750" cy="3968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6.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5288" y="3213100"/>
            <a:ext cx="3816350" cy="2232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7" descr="narrativ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36718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IMG_20190515_1455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268413"/>
            <a:ext cx="19288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IMG_20190515_1456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12875"/>
            <a:ext cx="6048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99"/>
                </a:solidFill>
              </a:rPr>
              <a:t>7. </a:t>
            </a:r>
            <a:r>
              <a:rPr lang="ru-RU" b="1">
                <a:solidFill>
                  <a:srgbClr val="FFFF99"/>
                </a:solidFill>
              </a:rPr>
              <a:t>Тренинг по программе:</a:t>
            </a:r>
          </a:p>
          <a:p>
            <a:r>
              <a:rPr lang="ru-RU" sz="2000" b="1">
                <a:solidFill>
                  <a:srgbClr val="FFFF99"/>
                </a:solidFill>
              </a:rPr>
              <a:t>«Здоровье, творческая активность, долголетие – Новый взгляд» 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1125538"/>
            <a:ext cx="66246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«Сохранить молодость, красоту, активность хотят практически все. Все также хотят быть счастливыми, успешными. Но как этого добиться, что нужно делать для этого?...</a:t>
            </a:r>
          </a:p>
          <a:p>
            <a:r>
              <a:rPr lang="ru-RU"/>
              <a:t>Глянцевые журналы, реклама, СМИ наперебой предлагают волшебные рецепты красоты, молодости, счастья, долголетия, но … »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3573463"/>
            <a:ext cx="9144000" cy="8540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8.</a:t>
            </a:r>
            <a:r>
              <a:rPr lang="ru-RU"/>
              <a:t> </a:t>
            </a:r>
            <a:r>
              <a:rPr lang="ru-RU" b="1"/>
              <a:t>  </a:t>
            </a:r>
            <a:r>
              <a:rPr lang="ru-RU" b="1">
                <a:solidFill>
                  <a:srgbClr val="FFFF99"/>
                </a:solidFill>
              </a:rPr>
              <a:t>Тренинг по программе</a:t>
            </a:r>
            <a:r>
              <a:rPr lang="ru-RU" b="1"/>
              <a:t>: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99"/>
                </a:solidFill>
              </a:rPr>
              <a:t>«Увидеть невидимое, услышать неслышимое, узнать незнаемое»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916238" y="4437063"/>
            <a:ext cx="6048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Как вы относитесь к таким навыкам, как: </a:t>
            </a:r>
          </a:p>
          <a:p>
            <a:r>
              <a:rPr lang="ru-RU" b="1"/>
              <a:t>-анализ и «просеивание»  информации,</a:t>
            </a:r>
          </a:p>
          <a:p>
            <a:r>
              <a:rPr lang="ru-RU" b="1"/>
              <a:t>- навык видения того, что скрыто и что от нас пытаются скрыть,</a:t>
            </a:r>
            <a:endParaRPr lang="ru-RU"/>
          </a:p>
          <a:p>
            <a:r>
              <a:rPr lang="ru-RU"/>
              <a:t>- </a:t>
            </a:r>
            <a:r>
              <a:rPr lang="ru-RU" b="1"/>
              <a:t>навык познания сути вещей?</a:t>
            </a:r>
            <a:r>
              <a:rPr lang="ru-RU"/>
              <a:t> 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79388" y="6092825"/>
            <a:ext cx="8713787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Тренинг направлен на формирование навыка интерпретации фактов, умения мыслить глубоко, символически, отказываясь от заблуждения: «</a:t>
            </a:r>
            <a:r>
              <a:rPr lang="ru-RU" sz="1600" b="1"/>
              <a:t>то, что вижу, то и есть»</a:t>
            </a:r>
            <a:r>
              <a:rPr lang="ru-RU" sz="1600"/>
              <a:t>.</a:t>
            </a:r>
          </a:p>
        </p:txBody>
      </p:sp>
      <p:pic>
        <p:nvPicPr>
          <p:cNvPr id="18438" name="Picture 9" descr="poznanie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408113"/>
            <a:ext cx="26273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repet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08500"/>
            <a:ext cx="15843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404813"/>
            <a:ext cx="914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9. Рекреативный дианализ на Алтае</a:t>
            </a:r>
            <a:r>
              <a:rPr lang="ru-RU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1052513"/>
            <a:ext cx="7092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В.Ю. Завьялов о рекреативной психотерапии:</a:t>
            </a:r>
            <a:r>
              <a:rPr lang="ru-RU" sz="1600"/>
              <a:t> </a:t>
            </a:r>
          </a:p>
          <a:p>
            <a:endParaRPr lang="ru-RU" sz="1600"/>
          </a:p>
          <a:p>
            <a:r>
              <a:rPr lang="ru-RU" sz="1600" b="1"/>
              <a:t>«Рекреативная психотерапия – метод восстановления утраченной цельности восприятия и полноты переживания жизни с помощью реального контакта с объектами Природы и Культуры». </a:t>
            </a:r>
          </a:p>
        </p:txBody>
      </p:sp>
      <p:pic>
        <p:nvPicPr>
          <p:cNvPr id="19460" name="Picture 5" descr="sk_Sem_08_07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944563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sk_Sem_14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3495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sk_Sem_10_73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3495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0" y="4724400"/>
            <a:ext cx="9144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10. Рождественская неделя</a:t>
            </a:r>
          </a:p>
        </p:txBody>
      </p:sp>
      <p:pic>
        <p:nvPicPr>
          <p:cNvPr id="19464" name="Picture 9" descr="sk_sem_11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349500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250825" y="5300663"/>
            <a:ext cx="6408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Каждый год в канун Рождества в жизни нашего института планируется важное для нас событие - встреча всех дианалитиков из  Новосибирска, Томска, Омска, Барнаула на </a:t>
            </a:r>
            <a:r>
              <a:rPr lang="ru-RU" sz="1600" b="1"/>
              <a:t> семинаре  профессора В. Ю. Завьялова в рамках Рождественской недели. </a:t>
            </a:r>
            <a:endParaRPr lang="ru-RU" sz="1600"/>
          </a:p>
        </p:txBody>
      </p:sp>
      <p:pic>
        <p:nvPicPr>
          <p:cNvPr id="19466" name="Picture 11" descr="Rogdest_nedel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941888"/>
            <a:ext cx="313213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0" y="404813"/>
            <a:ext cx="9144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33"/>
                </a:solidFill>
              </a:rPr>
              <a:t>11. Программа взросления для подростков</a:t>
            </a:r>
          </a:p>
          <a:p>
            <a:r>
              <a:rPr lang="ru-RU" sz="2400" b="1">
                <a:solidFill>
                  <a:srgbClr val="990033"/>
                </a:solidFill>
              </a:rPr>
              <a:t>                           «Управляя собой - управляешь судьбой»</a:t>
            </a: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6121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/>
              <a:t> Почему взрослые не всегда понимают нас, подростков?  Всегда ли я сам себя понимаю?</a:t>
            </a:r>
          </a:p>
          <a:p>
            <a:pPr>
              <a:buFontTx/>
              <a:buChar char="-"/>
            </a:pPr>
            <a:endParaRPr lang="ru-RU" b="1"/>
          </a:p>
          <a:p>
            <a:pPr>
              <a:buFontTx/>
              <a:buChar char="-"/>
            </a:pPr>
            <a:r>
              <a:rPr lang="ru-RU" b="1"/>
              <a:t> Я – будущая женщина (я – будущий мужчина) – что это значит для меня и для других?</a:t>
            </a:r>
          </a:p>
          <a:p>
            <a:pPr>
              <a:buFontTx/>
              <a:buChar char="-"/>
            </a:pPr>
            <a:endParaRPr lang="ru-RU" b="1"/>
          </a:p>
          <a:p>
            <a:pPr>
              <a:buFontTx/>
              <a:buChar char="-"/>
            </a:pPr>
            <a:r>
              <a:rPr lang="ru-RU" b="1"/>
              <a:t> Мои гормоны и мои эмоции – друзья или враги?</a:t>
            </a:r>
          </a:p>
          <a:p>
            <a:r>
              <a:rPr lang="ru-RU" b="1"/>
              <a:t>- «Без царя в голове» - это не про меня!?</a:t>
            </a:r>
          </a:p>
        </p:txBody>
      </p:sp>
      <p:pic>
        <p:nvPicPr>
          <p:cNvPr id="20483" name="Picture 6" descr="podrosto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171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622743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133600"/>
            <a:ext cx="37798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2315</TotalTime>
  <Words>464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праздник!</dc:title>
  <dc:creator>Admin</dc:creator>
  <cp:lastModifiedBy>BEST</cp:lastModifiedBy>
  <cp:revision>62</cp:revision>
  <dcterms:created xsi:type="dcterms:W3CDTF">2015-02-25T14:08:13Z</dcterms:created>
  <dcterms:modified xsi:type="dcterms:W3CDTF">2019-08-15T11:25:20Z</dcterms:modified>
</cp:coreProperties>
</file>